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7" r:id="rId4"/>
    <p:sldId id="259" r:id="rId5"/>
    <p:sldId id="261" r:id="rId6"/>
    <p:sldId id="263" r:id="rId7"/>
    <p:sldId id="262" r:id="rId8"/>
    <p:sldId id="268" r:id="rId9"/>
    <p:sldId id="26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09" autoAdjust="0"/>
  </p:normalViewPr>
  <p:slideViewPr>
    <p:cSldViewPr>
      <p:cViewPr varScale="1">
        <p:scale>
          <a:sx n="93" d="100"/>
          <a:sy n="93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2541-C730-4EB1-B61F-B3F2C1DF9A4F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8567-085F-4F92-83BA-98E6006CA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3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A8567-085F-4F92-83BA-98E6006CAA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92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72074"/>
            <a:ext cx="8305800" cy="12858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e-BY" sz="1600" b="1" dirty="0" smtClean="0">
                <a:solidFill>
                  <a:srgbClr val="92D050"/>
                </a:solidFill>
              </a:rPr>
              <a:t>ЛЕКЦЫЯ-ПРЭЗЕНТАЦЫЯ па БЕЛАРУСКАЙ МОВЕ</a:t>
            </a:r>
          </a:p>
          <a:p>
            <a:pPr>
              <a:spcBef>
                <a:spcPts val="0"/>
              </a:spcBef>
            </a:pPr>
            <a:r>
              <a:rPr lang="be-BY" sz="1600" b="1" i="1" dirty="0" smtClean="0">
                <a:solidFill>
                  <a:schemeClr val="tx1">
                    <a:lumMod val="75000"/>
                  </a:schemeClr>
                </a:solidFill>
              </a:rPr>
              <a:t>для слухачоў падрыхтоўчага аддзялення і падрыхтоўчых курсаў</a:t>
            </a:r>
            <a:endParaRPr lang="be-BY" altLang="ru-RU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  <a:buClrTx/>
            </a:pPr>
            <a:endParaRPr lang="be-BY" altLang="ru-RU" sz="1600" b="1" dirty="0" smtClean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  <a:buClrTx/>
            </a:pPr>
            <a:r>
              <a:rPr lang="be-BY" altLang="ru-RU" sz="1600" b="1" dirty="0" smtClean="0">
                <a:solidFill>
                  <a:srgbClr val="92D050"/>
                </a:solidFill>
              </a:rPr>
              <a:t>Складальнік  </a:t>
            </a:r>
            <a:r>
              <a:rPr lang="be-BY" altLang="ru-RU" sz="1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e-BY" altLang="ru-RU" sz="1600" b="1" dirty="0" smtClean="0">
                <a:solidFill>
                  <a:schemeClr val="tx1">
                    <a:lumMod val="75000"/>
                  </a:schemeClr>
                </a:solidFill>
              </a:rPr>
              <a:t>дацэнт </a:t>
            </a:r>
            <a:r>
              <a:rPr lang="be-BY" altLang="ru-RU" sz="1600" b="1" dirty="0">
                <a:solidFill>
                  <a:schemeClr val="tx1">
                    <a:lumMod val="75000"/>
                  </a:schemeClr>
                </a:solidFill>
              </a:rPr>
              <a:t>кафедры давузаўскай падрыхтоўкі і прафарыентацыі </a:t>
            </a:r>
            <a:r>
              <a:rPr lang="be-BY" altLang="ru-RU" sz="1600" b="1" dirty="0" smtClean="0">
                <a:solidFill>
                  <a:srgbClr val="92D050"/>
                </a:solidFill>
              </a:rPr>
              <a:t>С.В</a:t>
            </a:r>
            <a:r>
              <a:rPr lang="be-BY" altLang="ru-RU" sz="1600" b="1" dirty="0">
                <a:solidFill>
                  <a:srgbClr val="92D050"/>
                </a:solidFill>
              </a:rPr>
              <a:t>. Чайкова</a:t>
            </a:r>
            <a:endParaRPr lang="ru-RU" altLang="ru-RU" sz="1600" b="1" dirty="0">
              <a:solidFill>
                <a:srgbClr val="92D05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453" y="142852"/>
            <a:ext cx="8305800" cy="78581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П Р Ы М Е Т Н І К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71517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2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19200"/>
          </a:xfrm>
        </p:spPr>
        <p:txBody>
          <a:bodyPr>
            <a:normAutofit/>
          </a:bodyPr>
          <a:lstStyle/>
          <a:p>
            <a:pPr algn="ctr"/>
            <a:r>
              <a:rPr lang="be-BY" sz="6600" b="1" dirty="0" smtClean="0"/>
              <a:t>Дзякуй </a:t>
            </a:r>
            <a:r>
              <a:rPr lang="be-BY" sz="6600" b="1" dirty="0"/>
              <a:t>за </a:t>
            </a:r>
            <a:r>
              <a:rPr lang="be-BY" sz="6600" b="1" dirty="0" smtClean="0"/>
              <a:t>ўвагу!</a:t>
            </a:r>
            <a:r>
              <a:rPr lang="be-BY" sz="6600" dirty="0" smtClean="0"/>
              <a:t> </a:t>
            </a:r>
            <a:endParaRPr lang="ru-RU" sz="6600" dirty="0"/>
          </a:p>
        </p:txBody>
      </p:sp>
      <p:pic>
        <p:nvPicPr>
          <p:cNvPr id="5" name="Picture 2" descr="C:\Users\Public\Pictures\Sample Pictures\Chrysanthem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929486" cy="457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349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8768" cy="631219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be-BY" sz="4000" i="1" dirty="0" smtClean="0">
                <a:solidFill>
                  <a:srgbClr val="0070C0"/>
                </a:solidFill>
              </a:rPr>
              <a:t>    </a:t>
            </a:r>
            <a:r>
              <a:rPr lang="be-BY" sz="4000" b="1" dirty="0" smtClean="0">
                <a:solidFill>
                  <a:srgbClr val="C00000"/>
                </a:solidFill>
              </a:rPr>
              <a:t>План </a:t>
            </a:r>
            <a:r>
              <a:rPr lang="be-BY" sz="4000" dirty="0" smtClean="0">
                <a:solidFill>
                  <a:srgbClr val="FFC000"/>
                </a:solidFill>
              </a:rPr>
              <a:t/>
            </a:r>
            <a:br>
              <a:rPr lang="be-BY" sz="4000" dirty="0" smtClean="0">
                <a:solidFill>
                  <a:srgbClr val="FFC000"/>
                </a:solidFill>
              </a:rPr>
            </a:br>
            <a:r>
              <a:rPr lang="be-BY" sz="4000" dirty="0" smtClean="0">
                <a:solidFill>
                  <a:srgbClr val="FFC000"/>
                </a:solidFill>
              </a:rPr>
              <a:t>1.   </a:t>
            </a: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Скланенне прыметнікаў. </a:t>
            </a:r>
            <a:b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Правапіс  </a:t>
            </a:r>
            <a:r>
              <a:rPr lang="be-BY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суфіксаў прыметнікаў. </a:t>
            </a:r>
            <a:br>
              <a:rPr lang="be-BY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Правапіс складаных прыметнікаў.</a:t>
            </a:r>
            <a:r>
              <a:rPr lang="be-BY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 Правапіс  </a:t>
            </a:r>
            <a:r>
              <a:rPr lang="be-BY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e-BY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be-BY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ні </a:t>
            </a:r>
            <a:r>
              <a:rPr lang="be-BY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 прыметнікамі.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4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501122" cy="6236354"/>
        </p:xfrm>
        <a:graphic>
          <a:graphicData uri="http://schemas.openxmlformats.org/drawingml/2006/table">
            <a:tbl>
              <a:tblPr/>
              <a:tblGrid>
                <a:gridCol w="1308451"/>
                <a:gridCol w="1406193"/>
                <a:gridCol w="341272"/>
                <a:gridCol w="873174"/>
                <a:gridCol w="2143140"/>
                <a:gridCol w="2428892"/>
              </a:tblGrid>
              <a:tr h="2944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e-BY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Склон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Аснова на цвёрдыя і зацвярдзелыя зычныя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мужчынскі род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ніякі род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latin typeface="Times New Roman"/>
                          <a:ea typeface="Times New Roman"/>
                          <a:cs typeface="Times New Roman"/>
                        </a:rPr>
                        <a:t>жаночы род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множны лік</a:t>
                      </a:r>
                      <a:endParaRPr lang="ru-RU" dirty="0"/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-όе/-ае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-ая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-όга/ -ага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-όй/ -ай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--ых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-όму/ -аму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-όй, -ай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-ым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 Н. або Р.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-ую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-ым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-όй(-όю)/-ай(-аю)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-ымі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-ым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-όй/-ай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-ых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e-BY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Аснова на мяккія зычныя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>
                          <a:latin typeface="Times New Roman"/>
                          <a:ea typeface="Times New Roman"/>
                          <a:cs typeface="Times New Roman"/>
                        </a:rPr>
                        <a:t>Н.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</a:t>
                      </a:r>
                      <a:endParaRPr lang="ru-RU" sz="140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-яе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-яя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-яга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-іх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яму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 Н. або Р.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-юю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 Н. або Р.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-яй (-яю)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-імі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</a:t>
                      </a:r>
                      <a:endParaRPr lang="ru-RU" sz="140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-яй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-іх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e-BY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Аснова на г, к, х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-ае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-ая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-ага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-όй/-ай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-іх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-аму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-όй/-ай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 Н. Або Р.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-ую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 Н. або Р.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-όй/-ай(-аю)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-імі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dirty="0"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-іх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-όй/-ай</a:t>
                      </a:r>
                      <a:endParaRPr lang="ru-RU" sz="14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-іх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518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000" b="1" i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Заўвагі!</a:t>
                      </a:r>
                      <a:r>
                        <a:rPr lang="be-BY" sz="1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Прыналежныя прыметнікі мужчынскага, жаночага і ніякага роду ў Н. скл. адз. л. маюць кароткую форму: у м. р.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нулявы канчатак: 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бацькаў, Міхасёў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у ж.р.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канчатак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матчын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хустка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у н. р.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пад націскам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вавёрчына гняздо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а пад націскам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даччын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паліто.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2.У В. скл.адз. л. прыналежныя прыметнікі мужчынскага і ніякага роду пры неадушаўлёных назоўніках маюць кароткую форму, якая супадае з формай Н. скл., а прыметнікі жаночага роду заўсёды маюць кароткую форму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канчатак 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-у</a:t>
                      </a: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бацькав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працу, Марынін</a:t>
                      </a:r>
                      <a:r>
                        <a:rPr lang="be-BY" sz="1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0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хустку.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3. У астатніх склонах адз. і мн. л. канчаткі прыналежных прыметнікаў супадаюць з канчаткамі якасных і адносных прыметнікаў (гл. табліцу</a:t>
                      </a:r>
                      <a:r>
                        <a:rPr lang="be-BY" sz="1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62" marR="42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00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Скланенне якасных і адносных прыметнікаў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9123475"/>
              </p:ext>
            </p:extLst>
          </p:nvPr>
        </p:nvGraphicFramePr>
        <p:xfrm>
          <a:off x="428596" y="1214422"/>
          <a:ext cx="8354670" cy="48891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9951"/>
                <a:gridCol w="4984719"/>
              </a:tblGrid>
              <a:tr h="50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Адна літара н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Дзве літары нн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7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пішацца ў прыметніках, утвораных: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* з дапамогай суфіксаў -</a:t>
                      </a:r>
                      <a:r>
                        <a:rPr lang="be-BY" sz="2400" i="1" dirty="0">
                          <a:effectLst/>
                        </a:rPr>
                        <a:t>ан</a:t>
                      </a:r>
                      <a:r>
                        <a:rPr lang="be-BY" sz="2400" dirty="0">
                          <a:effectLst/>
                        </a:rPr>
                        <a:t>-(-</a:t>
                      </a:r>
                      <a:r>
                        <a:rPr lang="be-BY" sz="2400" i="1" dirty="0">
                          <a:effectLst/>
                        </a:rPr>
                        <a:t>ян</a:t>
                      </a:r>
                      <a:r>
                        <a:rPr lang="be-BY" sz="2400" dirty="0">
                          <a:effectLst/>
                        </a:rPr>
                        <a:t>-):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сярэбраны, алавяны, шкляны; 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* з дапамогай суфіксаў -</a:t>
                      </a:r>
                      <a:r>
                        <a:rPr lang="be-BY" sz="2400" i="1" dirty="0">
                          <a:effectLst/>
                        </a:rPr>
                        <a:t>ын</a:t>
                      </a:r>
                      <a:r>
                        <a:rPr lang="be-BY" sz="2400" dirty="0">
                          <a:effectLst/>
                        </a:rPr>
                        <a:t>-(-</a:t>
                      </a:r>
                      <a:r>
                        <a:rPr lang="be-BY" sz="2400" i="1" dirty="0">
                          <a:effectLst/>
                        </a:rPr>
                        <a:t>ін</a:t>
                      </a:r>
                      <a:r>
                        <a:rPr lang="be-BY" sz="2400" dirty="0">
                          <a:effectLst/>
                        </a:rPr>
                        <a:t>-):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курыны, пчаліны;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* у прыметніках </a:t>
                      </a: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юны, </a:t>
                      </a:r>
                      <a:r>
                        <a:rPr lang="be-BY" sz="2400" i="1" dirty="0" smtClean="0">
                          <a:solidFill>
                            <a:srgbClr val="00B050"/>
                          </a:solidFill>
                          <a:effectLst/>
                        </a:rPr>
                        <a:t>сцюдзёны.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пішуцца ў прыметніках, утвораных: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* ад назоўнікаў з асновай на -н з дапамогай суфікса -</a:t>
                      </a:r>
                      <a:r>
                        <a:rPr lang="be-BY" sz="2400" i="1" dirty="0">
                          <a:effectLst/>
                        </a:rPr>
                        <a:t>н</a:t>
                      </a:r>
                      <a:r>
                        <a:rPr lang="be-BY" sz="2400" dirty="0">
                          <a:effectLst/>
                        </a:rPr>
                        <a:t>-: </a:t>
                      </a:r>
                      <a:r>
                        <a:rPr lang="be-BY" sz="2400" b="1" i="1" dirty="0">
                          <a:solidFill>
                            <a:srgbClr val="00B050"/>
                          </a:solidFill>
                          <a:effectLst/>
                        </a:rPr>
                        <a:t>дзень – дзённы, туман – туманны;</a:t>
                      </a:r>
                      <a:endParaRPr lang="ru-RU" sz="2400" b="1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* ад назоўнікаў з асновай на –</a:t>
                      </a:r>
                      <a:r>
                        <a:rPr lang="be-BY" sz="2400" i="1" dirty="0">
                          <a:effectLst/>
                        </a:rPr>
                        <a:t>мя</a:t>
                      </a:r>
                      <a:r>
                        <a:rPr lang="be-BY" sz="2400" dirty="0">
                          <a:effectLst/>
                        </a:rPr>
                        <a:t>: імя – </a:t>
                      </a: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іменны, племя – племянны;</a:t>
                      </a:r>
                      <a:r>
                        <a:rPr lang="be-BY" sz="2400" dirty="0">
                          <a:effectLst/>
                        </a:rPr>
                        <a:t> </a:t>
                      </a:r>
                      <a:r>
                        <a:rPr lang="be-BY" sz="2400" dirty="0" smtClean="0">
                          <a:effectLst/>
                        </a:rPr>
                        <a:t> </a:t>
                      </a:r>
                      <a:r>
                        <a:rPr lang="be-BY" sz="2400" dirty="0" smtClean="0">
                          <a:solidFill>
                            <a:schemeClr val="bg1"/>
                          </a:solidFill>
                          <a:effectLst/>
                        </a:rPr>
                        <a:t>але </a:t>
                      </a: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палымяны;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</a:rPr>
                        <a:t>*з дапамогай суфіксаў -</a:t>
                      </a:r>
                      <a:r>
                        <a:rPr lang="be-BY" sz="2400" i="1" dirty="0" smtClean="0">
                          <a:effectLst/>
                        </a:rPr>
                        <a:t>енн</a:t>
                      </a:r>
                      <a:r>
                        <a:rPr lang="be-BY" sz="2400" dirty="0" smtClean="0">
                          <a:effectLst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</a:rPr>
                        <a:t>(-</a:t>
                      </a:r>
                      <a:r>
                        <a:rPr lang="be-BY" sz="2400" i="1" dirty="0">
                          <a:effectLst/>
                        </a:rPr>
                        <a:t>энн</a:t>
                      </a:r>
                      <a:r>
                        <a:rPr lang="be-BY" sz="2400" dirty="0">
                          <a:effectLst/>
                        </a:rPr>
                        <a:t>-</a:t>
                      </a:r>
                      <a:r>
                        <a:rPr lang="be-BY" sz="2400" dirty="0" smtClean="0">
                          <a:effectLst/>
                        </a:rPr>
                        <a:t>): </a:t>
                      </a:r>
                      <a:r>
                        <a:rPr lang="be-BY" sz="2400" i="1" dirty="0" smtClean="0">
                          <a:solidFill>
                            <a:srgbClr val="00B050"/>
                          </a:solidFill>
                          <a:effectLst/>
                        </a:rPr>
                        <a:t>задуменны</a:t>
                      </a:r>
                      <a:r>
                        <a:rPr lang="be-BY" sz="2400" i="1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be-BY" sz="2400" i="1" dirty="0" smtClean="0">
                          <a:solidFill>
                            <a:srgbClr val="00B050"/>
                          </a:solidFill>
                          <a:effectLst/>
                        </a:rPr>
                        <a:t>страшэнны.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be-BY" dirty="0" smtClean="0"/>
              <a:t> </a:t>
            </a:r>
            <a:r>
              <a:rPr lang="be-BY" b="1" dirty="0" smtClean="0">
                <a:solidFill>
                  <a:schemeClr val="accent3">
                    <a:lumMod val="75000"/>
                  </a:schemeClr>
                </a:solidFill>
              </a:rPr>
              <a:t>Правапіс суфіксаў прыметнікаў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4716519"/>
              </p:ext>
            </p:extLst>
          </p:nvPr>
        </p:nvGraphicFramePr>
        <p:xfrm>
          <a:off x="571472" y="1428736"/>
          <a:ext cx="8143932" cy="4499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3178"/>
                <a:gridCol w="3860754"/>
              </a:tblGrid>
              <a:tr h="22355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2000" dirty="0">
                          <a:solidFill>
                            <a:srgbClr val="00B050"/>
                          </a:solidFill>
                          <a:effectLst/>
                        </a:rPr>
                        <a:t>-аньк (-эньк-)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2000" dirty="0">
                          <a:solidFill>
                            <a:srgbClr val="00B050"/>
                          </a:solidFill>
                          <a:effectLst/>
                        </a:rPr>
                        <a:t>-еньк-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пішуцца з мяккім знакам у памяншальна-ласкальных формах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пасля цвёрдых зычных, прычым </a:t>
                      </a:r>
                      <a:r>
                        <a:rPr lang="be-BY" sz="2000" dirty="0" smtClean="0">
                          <a:effectLst/>
                        </a:rPr>
                        <a:t>-</a:t>
                      </a:r>
                      <a:r>
                        <a:rPr lang="be-BY" sz="2000" dirty="0">
                          <a:effectLst/>
                        </a:rPr>
                        <a:t>эньк- пад націскам: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добранькі, даражэнькі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пасля мяккіх зычных: </a:t>
                      </a:r>
                      <a:endParaRPr lang="be-BY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маленькі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, ціхенькі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4665">
                <a:tc>
                  <a:txBody>
                    <a:bodyPr/>
                    <a:lstStyle/>
                    <a:p>
                      <a:pPr marL="285750" lvl="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be-BY" sz="2000" b="1" i="0" dirty="0">
                          <a:solidFill>
                            <a:srgbClr val="00B050"/>
                          </a:solidFill>
                          <a:effectLst/>
                        </a:rPr>
                        <a:t>-еў(-ев-)/ -аў(-</a:t>
                      </a:r>
                      <a:r>
                        <a:rPr lang="be-BY" sz="2000" b="1" i="0" dirty="0" smtClean="0">
                          <a:solidFill>
                            <a:srgbClr val="00B050"/>
                          </a:solidFill>
                          <a:effectLst/>
                        </a:rPr>
                        <a:t>ав-);-</a:t>
                      </a:r>
                      <a:r>
                        <a:rPr lang="be-BY" sz="2000" b="1" i="0" dirty="0">
                          <a:solidFill>
                            <a:srgbClr val="00B050"/>
                          </a:solidFill>
                          <a:effectLst/>
                        </a:rPr>
                        <a:t>ёў(-ёв)/-όў(-όв)</a:t>
                      </a:r>
                      <a:endParaRPr lang="ru-RU" sz="2000" b="1" i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2000" b="1" i="0" dirty="0">
                          <a:solidFill>
                            <a:srgbClr val="00B050"/>
                          </a:solidFill>
                          <a:effectLst/>
                        </a:rPr>
                        <a:t>-ін(-ын)</a:t>
                      </a:r>
                      <a:endParaRPr lang="ru-RU" sz="2000" b="1" i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99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у прыналежных прыметніках, </a:t>
                      </a:r>
                      <a:endParaRPr lang="be-BY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</a:rPr>
                        <a:t>утвораных </a:t>
                      </a:r>
                      <a:r>
                        <a:rPr lang="be-BY" sz="2000" dirty="0">
                          <a:effectLst/>
                        </a:rPr>
                        <a:t>ад назоўнікаў </a:t>
                      </a:r>
                      <a:r>
                        <a:rPr lang="be-BY" sz="2000" dirty="0" smtClean="0">
                          <a:effectLst/>
                        </a:rPr>
                        <a:t>мужчынскага </a:t>
                      </a:r>
                      <a:r>
                        <a:rPr lang="be-BY" sz="2000" dirty="0">
                          <a:effectLst/>
                        </a:rPr>
                        <a:t>і ніякага роду: </a:t>
                      </a:r>
                      <a:endParaRPr lang="be-BY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Пецеў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сшытак,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братаў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кубак,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Міхасёў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брат,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Тамашόў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дом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у прыналежных прыметніках, утвораных </a:t>
                      </a:r>
                      <a:endParaRPr lang="be-BY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</a:rPr>
                        <a:t>ад </a:t>
                      </a:r>
                      <a:r>
                        <a:rPr lang="be-BY" sz="2000" dirty="0">
                          <a:effectLst/>
                        </a:rPr>
                        <a:t>назоў-нікаў жаночага роду: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Танін падручнік, матчына ласка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dirty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be-BY" dirty="0"/>
              <a:t> </a:t>
            </a:r>
            <a:r>
              <a:rPr lang="be-BY" dirty="0">
                <a:solidFill>
                  <a:schemeClr val="accent3">
                    <a:lumMod val="75000"/>
                  </a:schemeClr>
                </a:solidFill>
              </a:rPr>
              <a:t>Правапіс суфіксаў </a:t>
            </a:r>
            <a: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  <a:t>прыметнікаў</a:t>
            </a:r>
            <a:br>
              <a:rPr lang="be-BY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be-BY" sz="2000" dirty="0" smtClean="0"/>
              <a:t>(працяг)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17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421866"/>
              </p:ext>
            </p:extLst>
          </p:nvPr>
        </p:nvGraphicFramePr>
        <p:xfrm>
          <a:off x="251520" y="1340769"/>
          <a:ext cx="8568952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3303"/>
                <a:gridCol w="5175649"/>
              </a:tblGrid>
              <a:tr h="21602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2000" dirty="0">
                          <a:effectLst/>
                        </a:rPr>
                        <a:t>-ск-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be-BY" sz="2000">
                          <a:effectLst/>
                        </a:rPr>
                        <a:t>(ц )-к-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9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у прыметніках, утвораных: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*ад назоўнікаў з асновай на -</a:t>
                      </a:r>
                      <a:r>
                        <a:rPr lang="be-BY" sz="2000" i="1" dirty="0">
                          <a:effectLst/>
                        </a:rPr>
                        <a:t>д</a:t>
                      </a:r>
                      <a:r>
                        <a:rPr lang="be-BY" sz="2000" dirty="0">
                          <a:effectLst/>
                        </a:rPr>
                        <a:t>: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горад –  гарадскі</a:t>
                      </a:r>
                      <a:r>
                        <a:rPr lang="be-BY" sz="2000" b="0" i="0" dirty="0">
                          <a:solidFill>
                            <a:schemeClr val="bg1"/>
                          </a:solidFill>
                          <a:effectLst/>
                        </a:rPr>
                        <a:t>;</a:t>
                      </a:r>
                      <a:endParaRPr lang="ru-RU" sz="20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2000" dirty="0">
                          <a:effectLst/>
                        </a:rPr>
                        <a:t>*ад геаграфічных назваў, назваў нацыянальнасцей і народнасцей (акрамя тых, што з асновай на </a:t>
                      </a:r>
                      <a:r>
                        <a:rPr lang="be-BY" sz="2000" i="1" dirty="0">
                          <a:effectLst/>
                        </a:rPr>
                        <a:t>ч</a:t>
                      </a:r>
                      <a:r>
                        <a:rPr lang="be-BY" sz="2000" dirty="0">
                          <a:effectLst/>
                        </a:rPr>
                        <a:t>(ы): </a:t>
                      </a:r>
                      <a:endParaRPr lang="be-BY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Варонеж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– варонежскі</a:t>
                      </a:r>
                      <a:r>
                        <a:rPr lang="be-BY" sz="2000" b="0" i="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Волга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— волжскі</a:t>
                      </a:r>
                      <a:r>
                        <a:rPr lang="be-BY" sz="2000" b="0" i="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Добруш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– добрушскі</a:t>
                      </a:r>
                      <a:r>
                        <a:rPr lang="be-BY" sz="2000" b="0" i="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0020" algn="l"/>
                          <a:tab pos="274320" algn="l"/>
                        </a:tabLs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казах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– казахскі</a:t>
                      </a:r>
                      <a:r>
                        <a:rPr lang="be-BY" sz="2000" b="0" i="1" dirty="0">
                          <a:effectLst/>
                        </a:rPr>
                        <a:t> </a:t>
                      </a:r>
                      <a:r>
                        <a:rPr lang="be-BY" sz="2000" dirty="0" smtClean="0">
                          <a:solidFill>
                            <a:srgbClr val="0070C0"/>
                          </a:solidFill>
                          <a:effectLst/>
                        </a:rPr>
                        <a:t>(але: </a:t>
                      </a:r>
                      <a:r>
                        <a:rPr lang="be-BY" sz="2000" i="1" dirty="0" smtClean="0">
                          <a:solidFill>
                            <a:srgbClr val="FFFF00"/>
                          </a:solidFill>
                          <a:effectLst/>
                        </a:rPr>
                        <a:t>калмыцкі, славацкі</a:t>
                      </a:r>
                      <a:r>
                        <a:rPr lang="be-BY" sz="2000" i="1" dirty="0">
                          <a:solidFill>
                            <a:srgbClr val="FFFF00"/>
                          </a:solidFill>
                          <a:effectLst/>
                        </a:rPr>
                        <a:t>, </a:t>
                      </a:r>
                      <a:r>
                        <a:rPr lang="be-BY" sz="2000" i="1" dirty="0" smtClean="0">
                          <a:solidFill>
                            <a:srgbClr val="FFFF00"/>
                          </a:solidFill>
                          <a:effectLst/>
                        </a:rPr>
                        <a:t>турэцкі</a:t>
                      </a:r>
                      <a:r>
                        <a:rPr lang="be-BY" sz="2000" dirty="0" smtClean="0">
                          <a:solidFill>
                            <a:srgbClr val="FFFF00"/>
                          </a:solidFill>
                          <a:effectLst/>
                        </a:rPr>
                        <a:t>).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у прыметніках, утвораных:</a:t>
                      </a:r>
                      <a:endParaRPr lang="ru-RU" sz="2000" dirty="0"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be-BY" sz="2000" dirty="0" smtClean="0">
                          <a:effectLst/>
                        </a:rPr>
                        <a:t>ад </a:t>
                      </a:r>
                      <a:r>
                        <a:rPr lang="be-BY" sz="2000" dirty="0">
                          <a:effectLst/>
                        </a:rPr>
                        <a:t>назоўнікаў з асновай на -</a:t>
                      </a:r>
                      <a:r>
                        <a:rPr lang="be-BY" sz="2000" i="1" dirty="0">
                          <a:effectLst/>
                        </a:rPr>
                        <a:t>т</a:t>
                      </a:r>
                      <a:r>
                        <a:rPr lang="be-BY" sz="2000" dirty="0">
                          <a:effectLst/>
                        </a:rPr>
                        <a:t>, -</a:t>
                      </a:r>
                      <a:r>
                        <a:rPr lang="be-BY" sz="2000" i="1" dirty="0">
                          <a:effectLst/>
                        </a:rPr>
                        <a:t>ц</a:t>
                      </a:r>
                      <a:r>
                        <a:rPr lang="be-BY" sz="2000" dirty="0">
                          <a:effectLst/>
                        </a:rPr>
                        <a:t>: </a:t>
                      </a:r>
                      <a:endParaRPr lang="be-BY" sz="20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салдат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– салдацкі, шавец – шавецкі,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Іркуцк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– іркуцкі, Брэст – брэсцкі</a:t>
                      </a:r>
                      <a:r>
                        <a:rPr lang="be-BY" sz="2000" b="0" i="0" dirty="0">
                          <a:solidFill>
                            <a:schemeClr val="bg1"/>
                          </a:solidFill>
                          <a:effectLst/>
                        </a:rPr>
                        <a:t>;</a:t>
                      </a:r>
                      <a:endParaRPr lang="ru-RU" sz="20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be-BY" sz="2000" dirty="0" smtClean="0">
                          <a:effectLst/>
                        </a:rPr>
                        <a:t>ад </a:t>
                      </a:r>
                      <a:r>
                        <a:rPr lang="be-BY" sz="2000" dirty="0">
                          <a:effectLst/>
                        </a:rPr>
                        <a:t>назоўнікаў з асновай на -</a:t>
                      </a:r>
                      <a:r>
                        <a:rPr lang="be-BY" sz="2000" i="1" dirty="0">
                          <a:effectLst/>
                        </a:rPr>
                        <a:t>ч</a:t>
                      </a:r>
                      <a:r>
                        <a:rPr lang="be-BY" sz="2000" dirty="0">
                          <a:effectLst/>
                        </a:rPr>
                        <a:t>, -</a:t>
                      </a:r>
                      <a:r>
                        <a:rPr lang="be-BY" sz="2000" i="1" dirty="0">
                          <a:effectLst/>
                        </a:rPr>
                        <a:t>к</a:t>
                      </a:r>
                      <a:r>
                        <a:rPr lang="be-BY" sz="2000" dirty="0">
                          <a:effectLst/>
                        </a:rPr>
                        <a:t>: </a:t>
                      </a:r>
                      <a:endParaRPr lang="be-BY" sz="20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ткач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— ткацкі, казак – казацкі;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Асіповіцкі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, Баранавіцкі, Ганцавіцкі, Івацэвіцкі, Калінкавіцкі, Карэліцкі, Жыткавіцкі. 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b="1" i="1" dirty="0">
                          <a:solidFill>
                            <a:srgbClr val="FFFF00"/>
                          </a:solidFill>
                          <a:effectLst/>
                        </a:rPr>
                        <a:t>Заўвага!</a:t>
                      </a:r>
                      <a:r>
                        <a:rPr lang="be-BY" sz="2000" dirty="0">
                          <a:effectLst/>
                        </a:rPr>
                        <a:t> Зычныя кораня -</a:t>
                      </a:r>
                      <a:r>
                        <a:rPr lang="be-BY" sz="2000" i="1" dirty="0">
                          <a:effectLst/>
                        </a:rPr>
                        <a:t>с</a:t>
                      </a:r>
                      <a:r>
                        <a:rPr lang="be-BY" sz="2000" dirty="0">
                          <a:effectLst/>
                        </a:rPr>
                        <a:t>, -</a:t>
                      </a:r>
                      <a:r>
                        <a:rPr lang="be-BY" sz="2000" i="1" dirty="0">
                          <a:effectLst/>
                        </a:rPr>
                        <a:t>ш</a:t>
                      </a:r>
                      <a:r>
                        <a:rPr lang="be-BY" sz="2000" dirty="0">
                          <a:effectLst/>
                        </a:rPr>
                        <a:t> зліваюцца з суфіксальным с — пішацца адна </a:t>
                      </a:r>
                      <a:r>
                        <a:rPr lang="be-BY" sz="2000" dirty="0" smtClean="0">
                          <a:effectLst/>
                        </a:rPr>
                        <a:t>літара с</a:t>
                      </a:r>
                      <a:r>
                        <a:rPr lang="be-BY" sz="2000" dirty="0">
                          <a:effectLst/>
                        </a:rPr>
                        <a:t>: </a:t>
                      </a:r>
                      <a:endParaRPr lang="be-BY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беларус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+ ск = белару</a:t>
                      </a:r>
                      <a:r>
                        <a:rPr lang="be-BY" sz="2000" b="0" i="1" u="sng" dirty="0">
                          <a:solidFill>
                            <a:schemeClr val="bg1"/>
                          </a:solidFill>
                          <a:effectLst/>
                        </a:rPr>
                        <a:t>ск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і; </a:t>
                      </a:r>
                      <a:endParaRPr lang="be-BY" sz="2000" b="0" i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таварыш </a:t>
                      </a:r>
                      <a:r>
                        <a:rPr lang="be-BY" sz="2000" b="0" i="1" dirty="0">
                          <a:solidFill>
                            <a:schemeClr val="bg1"/>
                          </a:solidFill>
                          <a:effectLst/>
                        </a:rPr>
                        <a:t>+ ск = </a:t>
                      </a: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тавары</a:t>
                      </a:r>
                      <a:r>
                        <a:rPr lang="be-BY" sz="2000" b="0" i="1" u="sng" dirty="0" smtClean="0">
                          <a:solidFill>
                            <a:schemeClr val="bg1"/>
                          </a:solidFill>
                          <a:effectLst/>
                        </a:rPr>
                        <a:t>ск</a:t>
                      </a:r>
                      <a:r>
                        <a:rPr lang="be-BY" sz="2000" b="0" i="1" dirty="0" smtClean="0">
                          <a:solidFill>
                            <a:schemeClr val="bg1"/>
                          </a:solidFill>
                          <a:effectLst/>
                        </a:rPr>
                        <a:t>і.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/>
          <a:p>
            <a:pPr algn="ctr"/>
            <a:r>
              <a:rPr lang="be-BY" dirty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be-BY" dirty="0"/>
              <a:t> </a:t>
            </a:r>
            <a:r>
              <a:rPr lang="be-BY" dirty="0">
                <a:solidFill>
                  <a:schemeClr val="accent3">
                    <a:lumMod val="75000"/>
                  </a:schemeClr>
                </a:solidFill>
              </a:rPr>
              <a:t>Правапіс суфіксаў прыметнікаў</a:t>
            </a:r>
            <a:br>
              <a:rPr lang="be-BY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be-BY" sz="2000" dirty="0"/>
              <a:t>(працяг)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0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be-BY" sz="2400" b="1" dirty="0" smtClean="0">
                <a:solidFill>
                  <a:srgbClr val="00B0F0"/>
                </a:solidFill>
              </a:rPr>
              <a:t>Пішуцца праз ЗЛУЧОК прыметнікі  ўтвораныя: 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складаных назоўнікаў, якія пішуцца праз злучок:    </a:t>
            </a:r>
            <a:endParaRPr lang="be-BY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Буда-Кашалёўскі 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райвыканкам, 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усць-ілімскія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вуліцы;</a:t>
            </a: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дзвюх і больш асноў, якія абазначаюць раўнапраўныя паняцці (паміж імі можна паставіць злучнік </a:t>
            </a:r>
            <a:r>
              <a:rPr lang="be-BY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</a:t>
            </a: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):  </a:t>
            </a:r>
            <a:endParaRPr lang="be-BY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геолага-геаграфічны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факультэт,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руска-беларускі-англійскі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слоўнік;</a:t>
            </a: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прыметнікі, якія перадаюць якасці з дадатковым адценнем або адценні колеру: </a:t>
            </a:r>
            <a:r>
              <a:rPr lang="be-BY" sz="2000" b="1" i="1" dirty="0" smtClean="0">
                <a:solidFill>
                  <a:srgbClr val="00B050"/>
                </a:solidFill>
              </a:rPr>
              <a:t> </a:t>
            </a:r>
            <a:endParaRPr lang="be-BY" sz="2000" b="1" i="1" dirty="0" smtClean="0">
              <a:solidFill>
                <a:srgbClr val="00B050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кісла-салодкі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светла-зялёны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барвова-чырвоны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прыметніка з лічэбнікам, напісаным лічбамі: </a:t>
            </a:r>
            <a:r>
              <a:rPr lang="be-BY" sz="2000" b="1" i="1" dirty="0" smtClean="0">
                <a:solidFill>
                  <a:srgbClr val="00B050"/>
                </a:solidFill>
              </a:rPr>
              <a:t>	</a:t>
            </a:r>
            <a:endParaRPr lang="be-BY" sz="2000" b="1" i="1" dirty="0" smtClean="0">
              <a:solidFill>
                <a:srgbClr val="00B050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5-гадовы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20-літровы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30-градусны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прыметнікі з першай часткай </a:t>
            </a:r>
            <a:r>
              <a:rPr lang="be-BY" sz="2000" b="1" i="1" dirty="0" smtClean="0">
                <a:solidFill>
                  <a:srgbClr val="7030A0"/>
                </a:solidFill>
              </a:rPr>
              <a:t>усходне</a:t>
            </a:r>
            <a:r>
              <a:rPr lang="be-BY" sz="2000" b="1" dirty="0" smtClean="0">
                <a:solidFill>
                  <a:srgbClr val="7030A0"/>
                </a:solidFill>
              </a:rPr>
              <a:t>-, </a:t>
            </a:r>
            <a:r>
              <a:rPr lang="be-BY" sz="2000" b="1" i="1" dirty="0" smtClean="0">
                <a:solidFill>
                  <a:srgbClr val="7030A0"/>
                </a:solidFill>
              </a:rPr>
              <a:t>заходне-</a:t>
            </a:r>
            <a:r>
              <a:rPr lang="be-BY" sz="2000" b="1" dirty="0" smtClean="0">
                <a:solidFill>
                  <a:srgbClr val="7030A0"/>
                </a:solidFill>
              </a:rPr>
              <a:t>,</a:t>
            </a:r>
            <a:r>
              <a:rPr lang="be-BY" sz="2000" b="1" i="1" dirty="0" smtClean="0">
                <a:solidFill>
                  <a:srgbClr val="7030A0"/>
                </a:solidFill>
              </a:rPr>
              <a:t> паўднёва-</a:t>
            </a:r>
            <a:r>
              <a:rPr lang="be-BY" sz="2000" b="1" dirty="0" smtClean="0">
                <a:solidFill>
                  <a:srgbClr val="7030A0"/>
                </a:solidFill>
              </a:rPr>
              <a:t>,</a:t>
            </a:r>
            <a:r>
              <a:rPr lang="be-BY" sz="2000" b="1" i="1" dirty="0" smtClean="0">
                <a:solidFill>
                  <a:srgbClr val="7030A0"/>
                </a:solidFill>
              </a:rPr>
              <a:t> паўночна-</a:t>
            </a:r>
            <a:r>
              <a:rPr lang="be-BY" sz="2000" b="1" dirty="0" smtClean="0">
                <a:solidFill>
                  <a:srgbClr val="7030A0"/>
                </a:solidFill>
              </a:rPr>
              <a:t>,</a:t>
            </a:r>
            <a:r>
              <a:rPr lang="be-BY" sz="2000" b="1" dirty="0" smtClean="0">
                <a:solidFill>
                  <a:srgbClr val="FF0000"/>
                </a:solidFill>
              </a:rPr>
              <a:t> </a:t>
            </a: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якія ўваходзяць у склад геаграфічных назваў ці абазначаюць прамежкавыя напрамкі свету: </a:t>
            </a:r>
            <a:endParaRPr lang="be-BY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Усходне-Еўрапейская 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раўніна, 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Паўднёва-Афрыканская 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рэспубліка, 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паўднёва-заходні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ад спалучэння </a:t>
            </a:r>
            <a:r>
              <a:rPr lang="be-BY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імя і прозвішча</a:t>
            </a:r>
            <a:r>
              <a:rPr lang="be-BY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рамен-раланаўскі</a:t>
            </a:r>
            <a:r>
              <a:rPr lang="be-BY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be-BY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леў-талстоўскі</a:t>
            </a: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000" b="1" dirty="0" smtClean="0">
                <a:solidFill>
                  <a:schemeClr val="accent4">
                    <a:lumMod val="75000"/>
                  </a:schemeClr>
                </a:solidFill>
              </a:rPr>
              <a:t>3.Правапіс складаных прыметні</a:t>
            </a:r>
            <a:r>
              <a:rPr lang="be-BY" b="1" dirty="0" smtClean="0">
                <a:solidFill>
                  <a:schemeClr val="accent4">
                    <a:lumMod val="75000"/>
                  </a:schemeClr>
                </a:solidFill>
              </a:rPr>
              <a:t>каў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8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be-BY" sz="5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6000" b="1" dirty="0" smtClean="0">
                <a:solidFill>
                  <a:srgbClr val="00B0F0"/>
                </a:solidFill>
              </a:rPr>
              <a:t>Пішуцца РАЗАМ складаныя прыметнікі  ўтвораныя: </a:t>
            </a:r>
            <a:r>
              <a:rPr lang="ru-RU" sz="6000" b="1" dirty="0" smtClean="0">
                <a:solidFill>
                  <a:srgbClr val="00B0F0"/>
                </a:solidFill>
              </a:rPr>
              <a:t/>
            </a:r>
            <a:br>
              <a:rPr lang="ru-RU" sz="6000" b="1" dirty="0" smtClean="0">
                <a:solidFill>
                  <a:srgbClr val="00B0F0"/>
                </a:solidFill>
              </a:rPr>
            </a:br>
            <a:endParaRPr lang="ru-RU" sz="6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складаных назоўнікаў, якія пішуцца разам: </a:t>
            </a:r>
            <a:endParaRPr lang="be-BY" sz="6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земляробчы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новасібірскі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спалучэння прыметніка з назоўнікам, дзе адно слова падпарадкавана другому: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народнагаспадарчы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(народная гаспадарка), 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лёгкапрамысловы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(лёгкая прамысловасць);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спалучэння “прыслоўе + прыметнік”, калі яны абазначаюць адно паняцце: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вечназялёныя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яркаасветлены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глыбокапаважаны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спалучэння “прыслоўе + дзеепрыметнік”, калі яны абазначаюць адно </a:t>
            </a: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паняцце: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свежавымытая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падлога,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свежаскошаная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трава;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лічэбніка і прыметніка:</a:t>
            </a:r>
            <a:r>
              <a:rPr lang="be-BY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пяцігадовы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дваццацілітровы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дзвюх асноў, якія ўжываюцца ў якасці тэрмінаў:</a:t>
            </a:r>
            <a:r>
              <a:rPr lang="be-BY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стараславянская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мова;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be-BY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трох асноў: </a:t>
            </a:r>
            <a:r>
              <a:rPr lang="be-BY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паравозавагонабудаўнічы </a:t>
            </a:r>
            <a:r>
              <a:rPr lang="be-B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200" dirty="0" smtClean="0"/>
              <a:t/>
            </a:r>
            <a:br>
              <a:rPr lang="be-BY" sz="3200" dirty="0" smtClean="0"/>
            </a:br>
            <a:r>
              <a:rPr lang="be-BY" sz="3200" dirty="0" smtClean="0">
                <a:solidFill>
                  <a:schemeClr val="accent4">
                    <a:lumMod val="75000"/>
                  </a:schemeClr>
                </a:solidFill>
              </a:rPr>
              <a:t>3.</a:t>
            </a:r>
            <a:r>
              <a:rPr lang="be-BY" sz="3200" dirty="0" smtClean="0"/>
              <a:t> </a:t>
            </a:r>
            <a:r>
              <a:rPr lang="be-BY" sz="3200" b="1" dirty="0" smtClean="0">
                <a:solidFill>
                  <a:schemeClr val="accent4">
                    <a:lumMod val="75000"/>
                  </a:schemeClr>
                </a:solidFill>
              </a:rPr>
              <a:t>Правапіс  складаных прыметнікаў</a:t>
            </a:r>
            <a:br>
              <a:rPr lang="be-BY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be-BY" sz="2000" dirty="0" smtClean="0">
                <a:solidFill>
                  <a:srgbClr val="FFFF00"/>
                </a:solidFill>
              </a:rPr>
              <a:t> </a:t>
            </a:r>
            <a:r>
              <a:rPr lang="be-BY" sz="2000" dirty="0" smtClean="0">
                <a:solidFill>
                  <a:srgbClr val="FFC000"/>
                </a:solidFill>
              </a:rPr>
              <a:t>(працяг)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786314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be-BY" b="1" i="1" dirty="0" smtClean="0">
                <a:solidFill>
                  <a:schemeClr val="accent6">
                    <a:lumMod val="75000"/>
                  </a:schemeClr>
                </a:solidFill>
              </a:rPr>
              <a:t>Прыметнікі пішуцца з прыстаўкамі не- (ня-), ні </a:t>
            </a:r>
          </a:p>
          <a:p>
            <a:pPr lvl="0" algn="ctr">
              <a:buNone/>
            </a:pPr>
            <a:r>
              <a:rPr lang="be-BY" b="1" dirty="0" smtClean="0">
                <a:solidFill>
                  <a:srgbClr val="7030A0"/>
                </a:solidFill>
              </a:rPr>
              <a:t>РАЗАМ</a:t>
            </a:r>
          </a:p>
          <a:p>
            <a:pPr lvl="0" algn="just"/>
            <a:r>
              <a:rPr lang="be-BY" dirty="0" smtClean="0">
                <a:solidFill>
                  <a:srgbClr val="FFFF00"/>
                </a:solidFill>
              </a:rPr>
              <a:t>калі без </a:t>
            </a:r>
            <a:r>
              <a:rPr lang="be-BY" b="1" i="1" dirty="0" smtClean="0">
                <a:solidFill>
                  <a:srgbClr val="FFFF00"/>
                </a:solidFill>
              </a:rPr>
              <a:t>не-(ня)-</a:t>
            </a:r>
            <a:r>
              <a:rPr lang="be-BY" dirty="0" smtClean="0">
                <a:solidFill>
                  <a:srgbClr val="FFFF00"/>
                </a:solidFill>
              </a:rPr>
              <a:t> прыметнік не ўжываецца:</a:t>
            </a:r>
            <a:r>
              <a:rPr lang="be-BY" dirty="0" smtClean="0"/>
              <a:t> </a:t>
            </a:r>
          </a:p>
          <a:p>
            <a:pPr lvl="0" algn="just">
              <a:buNone/>
            </a:pPr>
            <a:r>
              <a:rPr lang="be-BY" i="1" dirty="0" smtClean="0"/>
              <a:t>неахайны, недарэчны, ненавісны;</a:t>
            </a:r>
            <a:endParaRPr lang="ru-RU" dirty="0" smtClean="0"/>
          </a:p>
          <a:p>
            <a:pPr lvl="0" algn="just"/>
            <a:r>
              <a:rPr lang="be-BY" dirty="0" smtClean="0">
                <a:solidFill>
                  <a:srgbClr val="FFFF00"/>
                </a:solidFill>
              </a:rPr>
              <a:t>калі прыметнік можна замяніць </a:t>
            </a:r>
            <a:r>
              <a:rPr lang="be-BY" i="1" dirty="0" smtClean="0">
                <a:solidFill>
                  <a:srgbClr val="FFFF00"/>
                </a:solidFill>
              </a:rPr>
              <a:t>сінонімам</a:t>
            </a:r>
            <a:r>
              <a:rPr lang="be-BY" dirty="0" smtClean="0">
                <a:solidFill>
                  <a:srgbClr val="FFFF00"/>
                </a:solidFill>
              </a:rPr>
              <a:t> без </a:t>
            </a:r>
            <a:r>
              <a:rPr lang="be-BY" b="1" i="1" dirty="0" smtClean="0">
                <a:solidFill>
                  <a:srgbClr val="FFFF00"/>
                </a:solidFill>
              </a:rPr>
              <a:t>не-(ня)-</a:t>
            </a:r>
            <a:r>
              <a:rPr lang="be-BY" dirty="0" smtClean="0">
                <a:solidFill>
                  <a:srgbClr val="FFFF00"/>
                </a:solidFill>
              </a:rPr>
              <a:t>: </a:t>
            </a:r>
            <a:r>
              <a:rPr lang="be-BY" dirty="0" smtClean="0"/>
              <a:t> </a:t>
            </a:r>
            <a:r>
              <a:rPr lang="be-BY" i="1" dirty="0" smtClean="0"/>
              <a:t>няправільны</a:t>
            </a:r>
            <a:r>
              <a:rPr lang="be-BY" dirty="0" smtClean="0"/>
              <a:t> (‘памылковы’), </a:t>
            </a:r>
            <a:r>
              <a:rPr lang="be-BY" i="1" dirty="0" smtClean="0"/>
              <a:t>недалёкі </a:t>
            </a:r>
            <a:r>
              <a:rPr lang="be-BY" dirty="0" smtClean="0"/>
              <a:t>(‘блізкі’)</a:t>
            </a:r>
          </a:p>
          <a:p>
            <a:pPr algn="ctr">
              <a:buNone/>
            </a:pPr>
            <a:r>
              <a:rPr lang="be-BY" b="1" i="1" dirty="0" smtClean="0">
                <a:solidFill>
                  <a:schemeClr val="accent6">
                    <a:lumMod val="75000"/>
                  </a:schemeClr>
                </a:solidFill>
              </a:rPr>
              <a:t>Прыметнікі пішуцца з часціцамі не, ні </a:t>
            </a:r>
          </a:p>
          <a:p>
            <a:pPr lvl="0" algn="ctr">
              <a:buNone/>
            </a:pPr>
            <a:r>
              <a:rPr lang="be-BY" b="1" dirty="0" smtClean="0">
                <a:solidFill>
                  <a:srgbClr val="7030A0"/>
                </a:solidFill>
              </a:rPr>
              <a:t>АСОБНА</a:t>
            </a:r>
            <a:endParaRPr lang="ru-RU" b="1" dirty="0" smtClean="0">
              <a:solidFill>
                <a:srgbClr val="7030A0"/>
              </a:solidFill>
            </a:endParaRPr>
          </a:p>
          <a:p>
            <a:pPr lvl="0" algn="just"/>
            <a:r>
              <a:rPr lang="be-BY" dirty="0" smtClean="0">
                <a:solidFill>
                  <a:srgbClr val="FFFF00"/>
                </a:solidFill>
              </a:rPr>
              <a:t>калі ёсць супрацьпастаўленне (са злучнікамі </a:t>
            </a:r>
            <a:r>
              <a:rPr lang="be-BY" i="1" dirty="0" smtClean="0">
                <a:solidFill>
                  <a:srgbClr val="FFFF00"/>
                </a:solidFill>
              </a:rPr>
              <a:t>а, але, ды </a:t>
            </a:r>
            <a:r>
              <a:rPr lang="be-BY" dirty="0" smtClean="0">
                <a:solidFill>
                  <a:srgbClr val="FFFF00"/>
                </a:solidFill>
              </a:rPr>
              <a:t>(</a:t>
            </a:r>
            <a:r>
              <a:rPr lang="be-BY" i="1" dirty="0" smtClean="0">
                <a:solidFill>
                  <a:srgbClr val="FFFF00"/>
                </a:solidFill>
              </a:rPr>
              <a:t>=але</a:t>
            </a:r>
            <a:r>
              <a:rPr lang="be-BY" dirty="0" smtClean="0">
                <a:solidFill>
                  <a:srgbClr val="FFFF00"/>
                </a:solidFill>
              </a:rPr>
              <a:t>) (павінны быць </a:t>
            </a:r>
            <a:r>
              <a:rPr lang="be-BY" b="1" i="1" u="sng" dirty="0" smtClean="0">
                <a:solidFill>
                  <a:srgbClr val="FFFF00"/>
                </a:solidFill>
              </a:rPr>
              <a:t>словы-антонімы</a:t>
            </a:r>
            <a:r>
              <a:rPr lang="be-BY" dirty="0" smtClean="0">
                <a:solidFill>
                  <a:srgbClr val="FFFF00"/>
                </a:solidFill>
              </a:rPr>
              <a:t>!) або яно падразумяваецца:</a:t>
            </a:r>
            <a:endParaRPr lang="ru-RU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be-BY" i="1" dirty="0" smtClean="0"/>
              <a:t>не далёкі, а блізкі</a:t>
            </a:r>
            <a:r>
              <a:rPr lang="be-BY" dirty="0" smtClean="0"/>
              <a:t> ..., </a:t>
            </a:r>
            <a:r>
              <a:rPr lang="be-BY" i="1" dirty="0" smtClean="0"/>
              <a:t>не глыбокая рачулка</a:t>
            </a:r>
            <a:r>
              <a:rPr lang="be-BY" dirty="0" smtClean="0"/>
              <a:t> (падразумяваецца</a:t>
            </a:r>
            <a:r>
              <a:rPr lang="be-BY" i="1" dirty="0" smtClean="0"/>
              <a:t> мелкая</a:t>
            </a:r>
            <a:r>
              <a:rPr lang="be-BY" dirty="0" smtClean="0"/>
              <a:t>);</a:t>
            </a:r>
            <a:endParaRPr lang="ru-RU" dirty="0" smtClean="0"/>
          </a:p>
          <a:p>
            <a:pPr lvl="0" algn="just"/>
            <a:r>
              <a:rPr lang="be-BY" dirty="0" smtClean="0">
                <a:solidFill>
                  <a:srgbClr val="FFFF00"/>
                </a:solidFill>
              </a:rPr>
              <a:t>калі прыметнікі ўжываюцца са словамі </a:t>
            </a:r>
            <a:r>
              <a:rPr lang="be-BY" i="1" dirty="0" smtClean="0">
                <a:solidFill>
                  <a:srgbClr val="FFFF00"/>
                </a:solidFill>
              </a:rPr>
              <a:t>далёка не..., зусім не...,  ніколькі не...: </a:t>
            </a:r>
            <a:r>
              <a:rPr lang="be-BY" i="1" dirty="0" smtClean="0"/>
              <a:t>далёка не новая сукенка</a:t>
            </a:r>
            <a:r>
              <a:rPr lang="be-BY" dirty="0" smtClean="0"/>
              <a:t>,</a:t>
            </a:r>
            <a:r>
              <a:rPr lang="be-BY" i="1" dirty="0" smtClean="0"/>
              <a:t> зусім не цікавы фільм</a:t>
            </a:r>
            <a:r>
              <a:rPr lang="be-BY" dirty="0" smtClean="0"/>
              <a:t>;</a:t>
            </a:r>
            <a:endParaRPr lang="ru-RU" dirty="0" smtClean="0"/>
          </a:p>
          <a:p>
            <a:pPr lvl="0" algn="just"/>
            <a:r>
              <a:rPr lang="be-BY" i="1" dirty="0" smtClean="0">
                <a:solidFill>
                  <a:srgbClr val="FFFF00"/>
                </a:solidFill>
              </a:rPr>
              <a:t>ні </a:t>
            </a:r>
            <a:r>
              <a:rPr lang="be-BY" dirty="0" smtClean="0">
                <a:solidFill>
                  <a:srgbClr val="FFFF00"/>
                </a:solidFill>
              </a:rPr>
              <a:t>ад прыметнікаў заўсёды пішацца асобна: </a:t>
            </a:r>
          </a:p>
          <a:p>
            <a:pPr lvl="0" algn="just">
              <a:buNone/>
            </a:pPr>
            <a:r>
              <a:rPr lang="be-BY" i="1" dirty="0" smtClean="0"/>
              <a:t>Кветак не было ніякіх: ні садовых, ні палявых, ні пакаёвых.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4.Правапіс  </a:t>
            </a:r>
            <a:r>
              <a:rPr lang="be-BY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be-BY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e-BY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be-BY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be-BY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be-BY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 прыметнікамі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E3916F-27DF-4C23-AEAE-AE9C504B71BC}"/>
</file>

<file path=customXml/itemProps2.xml><?xml version="1.0" encoding="utf-8"?>
<ds:datastoreItem xmlns:ds="http://schemas.openxmlformats.org/officeDocument/2006/customXml" ds:itemID="{4E182282-9EAA-43A3-8B70-E45F4B73C827}"/>
</file>

<file path=customXml/itemProps3.xml><?xml version="1.0" encoding="utf-8"?>
<ds:datastoreItem xmlns:ds="http://schemas.openxmlformats.org/officeDocument/2006/customXml" ds:itemID="{F31F15D5-B76B-4A20-9557-AA8FFB50D5D3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</TotalTime>
  <Words>1028</Words>
  <Application>Microsoft Office PowerPoint</Application>
  <PresentationFormat>Экран (4:3)</PresentationFormat>
  <Paragraphs>183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 Р Ы М Е Т Н І К</vt:lpstr>
      <vt:lpstr>    План  1.   Скланенне прыметнікаў.  2.  Правапіс  суфіксаў прыметнікаў.  3. Правапіс складаных прыметнікаў. 4. Правапіс  не (ня), ні з прыметнікамі.</vt:lpstr>
      <vt:lpstr>Слайд 3</vt:lpstr>
      <vt:lpstr>2. Правапіс суфіксаў прыметнікаў</vt:lpstr>
      <vt:lpstr>2. Правапіс суфіксаў прыметнікаў (працяг)</vt:lpstr>
      <vt:lpstr>2. Правапіс суфіксаў прыметнікаў (працяг)</vt:lpstr>
      <vt:lpstr>3.Правапіс складаных прыметнікаў</vt:lpstr>
      <vt:lpstr>                              3. Правапіс  складаных прыметнікаў  (працяг)</vt:lpstr>
      <vt:lpstr>4.Правапіс  не (ня), ні з прыметнікамі</vt:lpstr>
      <vt:lpstr>Дзякуй за ўвагу!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суфіксаў</dc:title>
  <dc:creator>Светлана</dc:creator>
  <cp:lastModifiedBy>Chajkova</cp:lastModifiedBy>
  <cp:revision>25</cp:revision>
  <dcterms:created xsi:type="dcterms:W3CDTF">2015-05-03T15:40:06Z</dcterms:created>
  <dcterms:modified xsi:type="dcterms:W3CDTF">2016-05-15T20:52:53Z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